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7" r:id="rId4"/>
    <p:sldId id="271" r:id="rId5"/>
    <p:sldId id="273" r:id="rId6"/>
    <p:sldId id="275" r:id="rId7"/>
    <p:sldId id="276" r:id="rId8"/>
    <p:sldId id="278" r:id="rId9"/>
    <p:sldId id="300" r:id="rId10"/>
    <p:sldId id="294" r:id="rId11"/>
    <p:sldId id="295" r:id="rId12"/>
    <p:sldId id="296" r:id="rId13"/>
    <p:sldId id="297" r:id="rId14"/>
    <p:sldId id="298" r:id="rId15"/>
    <p:sldId id="299" r:id="rId16"/>
    <p:sldId id="302" r:id="rId17"/>
    <p:sldId id="301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</p:sldIdLst>
  <p:sldSz cx="9144000" cy="6858000" type="screen4x3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4" autoAdjust="0"/>
    <p:restoredTop sz="94660"/>
  </p:normalViewPr>
  <p:slideViewPr>
    <p:cSldViewPr>
      <p:cViewPr varScale="1">
        <p:scale>
          <a:sx n="92" d="100"/>
          <a:sy n="92" d="100"/>
        </p:scale>
        <p:origin x="1374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3ECE4236-C3B0-4BFC-9E25-FAA85FA61453}" type="datetimeFigureOut">
              <a:rPr lang="es-PE" smtClean="0"/>
              <a:t>19/12/2017</a:t>
            </a:fld>
            <a:endParaRPr lang="es-PE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s-PE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C7C3309F-5547-4137-B46B-1755FBAD0021}" type="slidenum">
              <a:rPr lang="es-PE" smtClean="0"/>
              <a:t>‹Nº›</a:t>
            </a:fld>
            <a:endParaRPr lang="es-PE"/>
          </a:p>
        </p:txBody>
      </p:sp>
      <p:sp>
        <p:nvSpPr>
          <p:cNvPr id="21" name="20 Rectángulo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32 Rectángulo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21 Rectángulo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31 Rectángulo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E4236-C3B0-4BFC-9E25-FAA85FA61453}" type="datetimeFigureOut">
              <a:rPr lang="es-PE" smtClean="0"/>
              <a:t>19/12/2017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3309F-5547-4137-B46B-1755FBAD0021}" type="slidenum">
              <a:rPr lang="es-PE" smtClean="0"/>
              <a:t>‹Nº›</a:t>
            </a:fld>
            <a:endParaRPr lang="es-P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E4236-C3B0-4BFC-9E25-FAA85FA61453}" type="datetimeFigureOut">
              <a:rPr lang="es-PE" smtClean="0"/>
              <a:t>19/12/2017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3309F-5547-4137-B46B-1755FBAD0021}" type="slidenum">
              <a:rPr lang="es-PE" smtClean="0"/>
              <a:t>‹Nº›</a:t>
            </a:fld>
            <a:endParaRPr lang="es-PE"/>
          </a:p>
        </p:txBody>
      </p:sp>
      <p:sp>
        <p:nvSpPr>
          <p:cNvPr id="7" name="6 Conector recto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7 Triángulo isósceles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Conector recto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E4236-C3B0-4BFC-9E25-FAA85FA61453}" type="datetimeFigureOut">
              <a:rPr lang="es-PE" smtClean="0"/>
              <a:t>19/12/2017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3309F-5547-4137-B46B-1755FBAD0021}" type="slidenum">
              <a:rPr lang="es-PE" smtClean="0"/>
              <a:t>‹Nº›</a:t>
            </a:fld>
            <a:endParaRPr lang="es-PE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3ECE4236-C3B0-4BFC-9E25-FAA85FA61453}" type="datetimeFigureOut">
              <a:rPr lang="es-PE" smtClean="0"/>
              <a:t>19/12/2017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C7C3309F-5547-4137-B46B-1755FBAD0021}" type="slidenum">
              <a:rPr lang="es-PE" smtClean="0"/>
              <a:t>‹Nº›</a:t>
            </a:fld>
            <a:endParaRPr lang="es-PE"/>
          </a:p>
        </p:txBody>
      </p:sp>
      <p:sp>
        <p:nvSpPr>
          <p:cNvPr id="7" name="6 Rectángulo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Rectángulo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E4236-C3B0-4BFC-9E25-FAA85FA61453}" type="datetimeFigureOut">
              <a:rPr lang="es-PE" smtClean="0"/>
              <a:t>19/12/2017</a:t>
            </a:fld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3309F-5547-4137-B46B-1755FBAD0021}" type="slidenum">
              <a:rPr lang="es-PE" smtClean="0"/>
              <a:t>‹Nº›</a:t>
            </a:fld>
            <a:endParaRPr lang="es-PE"/>
          </a:p>
        </p:txBody>
      </p:sp>
      <p:sp>
        <p:nvSpPr>
          <p:cNvPr id="9" name="8 Marcador de contenido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E4236-C3B0-4BFC-9E25-FAA85FA61453}" type="datetimeFigureOut">
              <a:rPr lang="es-PE" smtClean="0"/>
              <a:t>19/12/2017</a:t>
            </a:fld>
            <a:endParaRPr lang="es-PE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3309F-5547-4137-B46B-1755FBAD0021}" type="slidenum">
              <a:rPr lang="es-PE" smtClean="0"/>
              <a:t>‹Nº›</a:t>
            </a:fld>
            <a:endParaRPr lang="es-PE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3" name="12 Marcador de contenido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E4236-C3B0-4BFC-9E25-FAA85FA61453}" type="datetimeFigureOut">
              <a:rPr lang="es-PE" smtClean="0"/>
              <a:t>19/12/2017</a:t>
            </a:fld>
            <a:endParaRPr lang="es-PE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3309F-5547-4137-B46B-1755FBAD0021}" type="slidenum">
              <a:rPr lang="es-PE" smtClean="0"/>
              <a:t>‹Nº›</a:t>
            </a:fld>
            <a:endParaRPr lang="es-PE"/>
          </a:p>
        </p:txBody>
      </p:sp>
      <p:sp>
        <p:nvSpPr>
          <p:cNvPr id="6" name="5 Triángulo isósceles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E4236-C3B0-4BFC-9E25-FAA85FA61453}" type="datetimeFigureOut">
              <a:rPr lang="es-PE" smtClean="0"/>
              <a:t>19/12/2017</a:t>
            </a:fld>
            <a:endParaRPr lang="es-PE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3309F-5547-4137-B46B-1755FBAD0021}" type="slidenum">
              <a:rPr lang="es-PE" smtClean="0"/>
              <a:t>‹Nº›</a:t>
            </a:fld>
            <a:endParaRPr lang="es-PE"/>
          </a:p>
        </p:txBody>
      </p:sp>
      <p:sp>
        <p:nvSpPr>
          <p:cNvPr id="5" name="4 Conector recto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5 Triángulo isósceles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E4236-C3B0-4BFC-9E25-FAA85FA61453}" type="datetimeFigureOut">
              <a:rPr lang="es-PE" smtClean="0"/>
              <a:t>19/12/2017</a:t>
            </a:fld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3309F-5547-4137-B46B-1755FBAD0021}" type="slidenum">
              <a:rPr lang="es-PE" smtClean="0"/>
              <a:t>‹Nº›</a:t>
            </a:fld>
            <a:endParaRPr lang="es-PE"/>
          </a:p>
        </p:txBody>
      </p:sp>
      <p:sp>
        <p:nvSpPr>
          <p:cNvPr id="8" name="7 Conector recto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9 Conector recto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8 Triángulo isósceles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Marcador de contenido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E4236-C3B0-4BFC-9E25-FAA85FA61453}" type="datetimeFigureOut">
              <a:rPr lang="es-PE" smtClean="0"/>
              <a:t>19/12/2017</a:t>
            </a:fld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3309F-5547-4137-B46B-1755FBAD0021}" type="slidenum">
              <a:rPr lang="es-PE" smtClean="0"/>
              <a:t>‹Nº›</a:t>
            </a:fld>
            <a:endParaRPr lang="es-PE"/>
          </a:p>
        </p:txBody>
      </p:sp>
      <p:sp>
        <p:nvSpPr>
          <p:cNvPr id="8" name="7 Conector recto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8 Triángulo isósceles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Rectángulo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3ECE4236-C3B0-4BFC-9E25-FAA85FA61453}" type="datetimeFigureOut">
              <a:rPr lang="es-PE" smtClean="0"/>
              <a:t>19/12/2017</a:t>
            </a:fld>
            <a:endParaRPr lang="es-PE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s-PE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C7C3309F-5547-4137-B46B-1755FBAD0021}" type="slidenum">
              <a:rPr lang="es-PE" smtClean="0"/>
              <a:t>‹Nº›</a:t>
            </a:fld>
            <a:endParaRPr lang="es-PE"/>
          </a:p>
        </p:txBody>
      </p:sp>
      <p:sp>
        <p:nvSpPr>
          <p:cNvPr id="28" name="27 Conector recto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28 Conector recto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9 Triángulo isósceles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/>
              <a:t>MINERIA DE DATOS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953200" cy="680814"/>
          </a:xfrm>
        </p:spPr>
        <p:txBody>
          <a:bodyPr>
            <a:normAutofit fontScale="92500" lnSpcReduction="20000"/>
          </a:bodyPr>
          <a:lstStyle/>
          <a:p>
            <a:r>
              <a:rPr lang="es-ES_tradnl" dirty="0" smtClean="0"/>
              <a:t>Integrantes : Zamir Arias Nicolas </a:t>
            </a:r>
          </a:p>
          <a:p>
            <a:r>
              <a:rPr lang="es-ES_tradnl" dirty="0" smtClean="0"/>
              <a:t>Jaime Medina Anchita</a:t>
            </a:r>
            <a:endParaRPr lang="es-P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7" b="3739"/>
          <a:stretch/>
        </p:blipFill>
        <p:spPr bwMode="auto">
          <a:xfrm>
            <a:off x="2267744" y="207341"/>
            <a:ext cx="4824536" cy="3305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672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Crear Proyecto</a:t>
            </a:r>
            <a:endParaRPr lang="es-PE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1373187"/>
            <a:ext cx="82296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82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Agregamos el origen de datos</a:t>
            </a:r>
            <a:endParaRPr lang="es-PE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23528" y="1297996"/>
            <a:ext cx="8363272" cy="486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84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Vista de origen de datos</a:t>
            </a:r>
            <a:endParaRPr lang="es-PE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23528" y="1340768"/>
            <a:ext cx="8647333" cy="486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26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TABLA Y VISTA</a:t>
            </a:r>
            <a:endParaRPr lang="es-PE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1373187"/>
            <a:ext cx="82296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351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ESTRUCTURA DE MINERIA DE DATOS</a:t>
            </a:r>
            <a:endParaRPr lang="es-PE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1373187"/>
            <a:ext cx="82296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02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E" dirty="0" smtClean="0"/>
              <a:t>SELECCIONAR LO QUE SE DESEA PREDECIR</a:t>
            </a:r>
            <a:endParaRPr lang="es-PE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1373187"/>
            <a:ext cx="82296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26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ARBOL DE DECISIÓN</a:t>
            </a:r>
            <a:endParaRPr lang="es-PE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23528" y="1268760"/>
            <a:ext cx="8363272" cy="48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68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CLUSTERING</a:t>
            </a:r>
            <a:endParaRPr lang="es-PE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1373187"/>
            <a:ext cx="82296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7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Importancia de la Data </a:t>
            </a:r>
            <a:r>
              <a:rPr lang="es-ES_tradnl" dirty="0"/>
              <a:t>M</a:t>
            </a:r>
            <a:r>
              <a:rPr lang="es-ES_tradnl" dirty="0" smtClean="0"/>
              <a:t>ining </a:t>
            </a:r>
            <a:endParaRPr lang="es-PE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1" t="29490" b="25215"/>
          <a:stretch/>
        </p:blipFill>
        <p:spPr bwMode="auto">
          <a:xfrm>
            <a:off x="971600" y="1988840"/>
            <a:ext cx="7287099" cy="291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889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TAREA DE LA MINERÍA DE DATOS </a:t>
            </a:r>
            <a:endParaRPr lang="es-PE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dirty="0" smtClean="0"/>
              <a:t>Encontrar asociaciones : </a:t>
            </a:r>
          </a:p>
          <a:p>
            <a:pPr marL="0" indent="0">
              <a:buNone/>
            </a:pPr>
            <a:endParaRPr lang="es-P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564904"/>
            <a:ext cx="7335974" cy="3086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00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b="1" dirty="0"/>
              <a:t>CONCEPTO MINERIA DE </a:t>
            </a:r>
            <a:r>
              <a:rPr lang="es-PE" b="1" dirty="0" smtClean="0"/>
              <a:t>DATOS</a:t>
            </a:r>
            <a:endParaRPr lang="es-PE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457200" y="1340768"/>
            <a:ext cx="8229600" cy="4816192"/>
          </a:xfrm>
        </p:spPr>
        <p:txBody>
          <a:bodyPr/>
          <a:lstStyle/>
          <a:p>
            <a:endParaRPr lang="es-PE" dirty="0"/>
          </a:p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7713" t="2401" r="17713"/>
          <a:stretch/>
        </p:blipFill>
        <p:spPr>
          <a:xfrm>
            <a:off x="1403648" y="1238853"/>
            <a:ext cx="5904656" cy="502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74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649491"/>
          </a:xfrm>
        </p:spPr>
        <p:txBody>
          <a:bodyPr/>
          <a:lstStyle/>
          <a:p>
            <a:pPr marL="0" indent="0">
              <a:buNone/>
            </a:pPr>
            <a:r>
              <a:rPr lang="es-ES_tradnl" dirty="0" smtClean="0"/>
              <a:t>Clasificación y producción : </a:t>
            </a:r>
          </a:p>
          <a:p>
            <a:pPr marL="0" indent="0">
              <a:buNone/>
            </a:pPr>
            <a:endParaRPr lang="es-PE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77" t="18333" r="21058" b="9073"/>
          <a:stretch/>
        </p:blipFill>
        <p:spPr bwMode="auto">
          <a:xfrm>
            <a:off x="776403" y="1263243"/>
            <a:ext cx="7323989" cy="5023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413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</p:spPr>
        <p:txBody>
          <a:bodyPr/>
          <a:lstStyle/>
          <a:p>
            <a:pPr>
              <a:buFontTx/>
              <a:buChar char="-"/>
            </a:pPr>
            <a:r>
              <a:rPr lang="es-PE" sz="4000" dirty="0" smtClean="0"/>
              <a:t>Regresión</a:t>
            </a:r>
          </a:p>
          <a:p>
            <a:pPr>
              <a:buFontTx/>
              <a:buChar char="-"/>
            </a:pPr>
            <a:r>
              <a:rPr lang="es-PE" sz="4000" dirty="0"/>
              <a:t>Series de tiempo</a:t>
            </a:r>
          </a:p>
          <a:p>
            <a:pPr>
              <a:buFontTx/>
              <a:buChar char="-"/>
            </a:pPr>
            <a:r>
              <a:rPr lang="es-PE" sz="4000" dirty="0"/>
              <a:t>Agrupación</a:t>
            </a:r>
          </a:p>
          <a:p>
            <a:pPr>
              <a:buFontTx/>
              <a:buChar char="-"/>
            </a:pPr>
            <a:r>
              <a:rPr lang="es-PE" sz="4000" dirty="0" smtClean="0"/>
              <a:t>Similaridad</a:t>
            </a:r>
            <a:r>
              <a:rPr lang="es-PE" sz="4000" dirty="0"/>
              <a:t> </a:t>
            </a:r>
            <a:endParaRPr lang="es-PE" sz="4000" dirty="0" smtClean="0"/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/>
          </a:p>
        </p:txBody>
      </p:sp>
      <p:sp>
        <p:nvSpPr>
          <p:cNvPr id="4" name="3 CuadroTexto"/>
          <p:cNvSpPr txBox="1"/>
          <p:nvPr/>
        </p:nvSpPr>
        <p:spPr>
          <a:xfrm>
            <a:off x="491092" y="116632"/>
            <a:ext cx="6840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 smtClean="0"/>
              <a:t>TAREAS DE LA MINERÍA DE DATOS </a:t>
            </a:r>
            <a:endParaRPr lang="es-PE" sz="3600" b="1" dirty="0"/>
          </a:p>
        </p:txBody>
      </p:sp>
    </p:spTree>
    <p:extLst>
      <p:ext uri="{BB962C8B-B14F-4D97-AF65-F5344CB8AC3E}">
        <p14:creationId xmlns:p14="http://schemas.microsoft.com/office/powerpoint/2010/main" val="234005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ETAPAS DE LA MINERÍA DE DATOS</a:t>
            </a:r>
            <a:endParaRPr lang="es-PE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84144"/>
          </a:xfrm>
        </p:spPr>
        <p:txBody>
          <a:bodyPr/>
          <a:lstStyle/>
          <a:p>
            <a:pPr>
              <a:buFontTx/>
              <a:buChar char="-"/>
            </a:pPr>
            <a:r>
              <a:rPr lang="es-PE" dirty="0" smtClean="0"/>
              <a:t>Determinación </a:t>
            </a:r>
            <a:r>
              <a:rPr lang="es-PE" dirty="0"/>
              <a:t>de los </a:t>
            </a:r>
            <a:r>
              <a:rPr lang="es-PE" dirty="0" smtClean="0"/>
              <a:t>objetivos</a:t>
            </a:r>
          </a:p>
          <a:p>
            <a:pPr>
              <a:buFontTx/>
              <a:buChar char="-"/>
            </a:pPr>
            <a:r>
              <a:rPr lang="es-PE" dirty="0" smtClean="0"/>
              <a:t>Pre procesamiento </a:t>
            </a:r>
            <a:r>
              <a:rPr lang="es-PE" dirty="0"/>
              <a:t>de los </a:t>
            </a:r>
            <a:r>
              <a:rPr lang="es-PE" dirty="0" smtClean="0"/>
              <a:t>datos</a:t>
            </a:r>
          </a:p>
          <a:p>
            <a:pPr>
              <a:buFontTx/>
              <a:buChar char="-"/>
            </a:pPr>
            <a:r>
              <a:rPr lang="es-PE" dirty="0"/>
              <a:t>Determinación del </a:t>
            </a:r>
            <a:r>
              <a:rPr lang="es-PE" dirty="0" smtClean="0"/>
              <a:t>modelo</a:t>
            </a:r>
          </a:p>
          <a:p>
            <a:pPr>
              <a:buFontTx/>
              <a:buChar char="-"/>
            </a:pPr>
            <a:r>
              <a:rPr lang="es-PE" dirty="0"/>
              <a:t>Análisis de los </a:t>
            </a:r>
            <a:r>
              <a:rPr lang="es-PE" dirty="0" smtClean="0"/>
              <a:t>resultados</a:t>
            </a:r>
          </a:p>
          <a:p>
            <a:pPr>
              <a:buFontTx/>
              <a:buChar char="-"/>
            </a:pP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79914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Herramientas de Software </a:t>
            </a:r>
            <a:endParaRPr lang="es-PE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s-PE" sz="3600" dirty="0"/>
              <a:t>Dynamic Data </a:t>
            </a:r>
            <a:r>
              <a:rPr lang="es-PE" sz="3600" dirty="0" smtClean="0"/>
              <a:t>Web</a:t>
            </a:r>
            <a:endParaRPr lang="es-PE" sz="3600" dirty="0"/>
          </a:p>
          <a:p>
            <a:pPr lvl="0"/>
            <a:r>
              <a:rPr lang="es-PE" sz="3600" dirty="0" smtClean="0"/>
              <a:t>KXEN</a:t>
            </a:r>
            <a:endParaRPr lang="es-PE" sz="3600" dirty="0"/>
          </a:p>
          <a:p>
            <a:pPr lvl="0"/>
            <a:r>
              <a:rPr lang="es-PE" sz="3600" dirty="0" smtClean="0"/>
              <a:t>KNIME</a:t>
            </a:r>
            <a:endParaRPr lang="es-PE" sz="3600" dirty="0"/>
          </a:p>
          <a:p>
            <a:pPr lvl="0"/>
            <a:r>
              <a:rPr lang="es-PE" sz="3600" dirty="0" smtClean="0"/>
              <a:t>Orange</a:t>
            </a:r>
            <a:endParaRPr lang="es-PE" sz="3600" dirty="0"/>
          </a:p>
          <a:p>
            <a:pPr lvl="0"/>
            <a:r>
              <a:rPr lang="es-PE" sz="3600" dirty="0" smtClean="0"/>
              <a:t>RapidMiner</a:t>
            </a:r>
            <a:endParaRPr lang="es-PE" sz="3600" dirty="0"/>
          </a:p>
          <a:p>
            <a:pPr lvl="0"/>
            <a:r>
              <a:rPr lang="es-PE" sz="3600" dirty="0"/>
              <a:t>SPSS </a:t>
            </a:r>
            <a:r>
              <a:rPr lang="es-PE" sz="3600" dirty="0" smtClean="0"/>
              <a:t>Clementine</a:t>
            </a:r>
            <a:r>
              <a:rPr lang="es-PE" dirty="0"/>
              <a:t> </a:t>
            </a:r>
            <a:endParaRPr lang="es-PE" sz="3600" dirty="0"/>
          </a:p>
        </p:txBody>
      </p:sp>
    </p:spTree>
    <p:extLst>
      <p:ext uri="{BB962C8B-B14F-4D97-AF65-F5344CB8AC3E}">
        <p14:creationId xmlns:p14="http://schemas.microsoft.com/office/powerpoint/2010/main" val="4051863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s-PE" sz="4800" b="1" dirty="0" smtClean="0"/>
              <a:t>RapidMiner</a:t>
            </a:r>
            <a:endParaRPr lang="es-PE" sz="4800" b="1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37" y="1600200"/>
            <a:ext cx="801472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7015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20688"/>
            <a:ext cx="8556716" cy="5865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1010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20688"/>
            <a:ext cx="8721610" cy="5789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3200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48680"/>
            <a:ext cx="8654156" cy="5933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1273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836712"/>
            <a:ext cx="8524783" cy="5390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78683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28800"/>
            <a:ext cx="8594095" cy="4853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4785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400" b="1" dirty="0" smtClean="0"/>
              <a:t>INTRODUCCIÓN</a:t>
            </a:r>
            <a:endParaRPr lang="es-PE" sz="4400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447584" y="1341908"/>
            <a:ext cx="8075240" cy="924433"/>
          </a:xfrm>
        </p:spPr>
        <p:txBody>
          <a:bodyPr>
            <a:normAutofit/>
          </a:bodyPr>
          <a:lstStyle/>
          <a:p>
            <a:r>
              <a:rPr lang="es-PE" dirty="0" smtClean="0"/>
              <a:t>Datos, Información, Conocimiento</a:t>
            </a:r>
          </a:p>
          <a:p>
            <a:endParaRPr lang="es-PE" dirty="0"/>
          </a:p>
          <a:p>
            <a:endParaRPr lang="es-PE" dirty="0"/>
          </a:p>
        </p:txBody>
      </p:sp>
      <p:sp>
        <p:nvSpPr>
          <p:cNvPr id="7" name="Rectángulo 6"/>
          <p:cNvSpPr/>
          <p:nvPr/>
        </p:nvSpPr>
        <p:spPr>
          <a:xfrm>
            <a:off x="827584" y="2060848"/>
            <a:ext cx="6840760" cy="38884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026" name="Picture 2" descr="Resultado de imagen para dat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2" y="2550967"/>
            <a:ext cx="1575155" cy="117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mineria de datos 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732" y="4148386"/>
            <a:ext cx="1426594" cy="1116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conocimient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915" y="2489168"/>
            <a:ext cx="1504975" cy="139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1385449" y="382039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Muchos Datos</a:t>
            </a:r>
            <a:endParaRPr lang="es-PE" dirty="0"/>
          </a:p>
        </p:txBody>
      </p:sp>
      <p:sp>
        <p:nvSpPr>
          <p:cNvPr id="8" name="CuadroTexto 7"/>
          <p:cNvSpPr txBox="1"/>
          <p:nvPr/>
        </p:nvSpPr>
        <p:spPr>
          <a:xfrm>
            <a:off x="3014807" y="5319732"/>
            <a:ext cx="204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Minería de Datos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501922" y="3877555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Conocimiento</a:t>
            </a:r>
            <a:endParaRPr lang="es-PE" dirty="0"/>
          </a:p>
        </p:txBody>
      </p:sp>
      <p:sp>
        <p:nvSpPr>
          <p:cNvPr id="5" name="Flecha abajo 4"/>
          <p:cNvSpPr/>
          <p:nvPr/>
        </p:nvSpPr>
        <p:spPr>
          <a:xfrm rot="18459102">
            <a:off x="2572848" y="4063451"/>
            <a:ext cx="432048" cy="10198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Flecha abajo 10"/>
          <p:cNvSpPr/>
          <p:nvPr/>
        </p:nvSpPr>
        <p:spPr>
          <a:xfrm rot="13562771">
            <a:off x="5154558" y="4022594"/>
            <a:ext cx="432048" cy="10198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2005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76672"/>
            <a:ext cx="8496944" cy="6019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28522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48680"/>
            <a:ext cx="8779811" cy="5966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5062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5616" y="1206724"/>
            <a:ext cx="6552728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682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PROCESO DEL KDD</a:t>
            </a:r>
            <a:endParaRPr lang="es-PE" dirty="0"/>
          </a:p>
        </p:txBody>
      </p:sp>
      <p:sp>
        <p:nvSpPr>
          <p:cNvPr id="4" name="CuadroTexto 3"/>
          <p:cNvSpPr txBox="1"/>
          <p:nvPr/>
        </p:nvSpPr>
        <p:spPr>
          <a:xfrm>
            <a:off x="1763688" y="4762628"/>
            <a:ext cx="5184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¿</a:t>
            </a:r>
            <a:r>
              <a:rPr lang="es-PE" dirty="0" smtClean="0"/>
              <a:t>Para que se usa? </a:t>
            </a:r>
          </a:p>
          <a:p>
            <a:endParaRPr lang="es-P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Procesar grandes cantidades de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Identificar patrones relevantes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smtClean="0"/>
              <a:t>Generar resultados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435280" cy="4937760"/>
          </a:xfrm>
        </p:spPr>
        <p:txBody>
          <a:bodyPr/>
          <a:lstStyle/>
          <a:p>
            <a:endParaRPr lang="es-PE" dirty="0"/>
          </a:p>
        </p:txBody>
      </p:sp>
      <p:pic>
        <p:nvPicPr>
          <p:cNvPr id="1026" name="Picture 2" descr="Resultado de imagen para procesos del kd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4" t="21337" b="7264"/>
          <a:stretch/>
        </p:blipFill>
        <p:spPr bwMode="auto">
          <a:xfrm>
            <a:off x="552028" y="1327982"/>
            <a:ext cx="8039943" cy="346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5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Técnicas de minería de datos</a:t>
            </a:r>
            <a:endParaRPr lang="es-PE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539552" y="1143000"/>
            <a:ext cx="8229600" cy="49377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dirty="0" smtClean="0"/>
              <a:t>Las técnicas mas representativas son </a:t>
            </a:r>
            <a:r>
              <a:rPr lang="es-PE" dirty="0"/>
              <a:t>: Árbol de decisión </a:t>
            </a:r>
            <a:endParaRPr lang="es-PE" dirty="0" smtClean="0"/>
          </a:p>
          <a:p>
            <a:pPr lvl="1"/>
            <a:endParaRPr lang="es-PE" dirty="0" smtClean="0"/>
          </a:p>
          <a:p>
            <a:pPr lvl="1"/>
            <a:endParaRPr lang="es-PE" dirty="0"/>
          </a:p>
        </p:txBody>
      </p:sp>
      <p:pic>
        <p:nvPicPr>
          <p:cNvPr id="5" name="Picture 2" descr="rbol-decisión-alternativo.pn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772816"/>
            <a:ext cx="5904656" cy="447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570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Clustering</a:t>
            </a:r>
            <a:endParaRPr lang="es-PE" dirty="0"/>
          </a:p>
        </p:txBody>
      </p:sp>
      <p:pic>
        <p:nvPicPr>
          <p:cNvPr id="4100" name="Picture 4" descr="http://comunidad.iebschool.com/bigdata/files/2015/05/4_clusteres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268760"/>
            <a:ext cx="6429375" cy="493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269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écnicas de minería de datos&#10;Ejemplo&#10;Comprador potencial de bicis:&#10;Provincia Ciudad Edad Coche Distancia trabajo Bici&#10; 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76672"/>
            <a:ext cx="7920880" cy="5730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778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E" dirty="0" smtClean="0"/>
              <a:t>HERRAMIENTAS PARA MINERIA DE DATOS</a:t>
            </a:r>
            <a:endParaRPr lang="es-PE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1750" b="36924"/>
          <a:stretch/>
        </p:blipFill>
        <p:spPr>
          <a:xfrm>
            <a:off x="632389" y="1484784"/>
            <a:ext cx="8085584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16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E" dirty="0" smtClean="0"/>
              <a:t>BASE DE DATOS ADVENTURE WORK2012</a:t>
            </a:r>
            <a:endParaRPr lang="es-PE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1373186"/>
            <a:ext cx="8363272" cy="479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3528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en">
  <a:themeElements>
    <a:clrScheme name="Orige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e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e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189</TotalTime>
  <Words>166</Words>
  <Application>Microsoft Office PowerPoint</Application>
  <PresentationFormat>Presentación en pantalla (4:3)</PresentationFormat>
  <Paragraphs>50</Paragraphs>
  <Slides>32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8" baseType="lpstr">
      <vt:lpstr>Arial</vt:lpstr>
      <vt:lpstr>Bookman Old Style</vt:lpstr>
      <vt:lpstr>Gill Sans MT</vt:lpstr>
      <vt:lpstr>Wingdings</vt:lpstr>
      <vt:lpstr>Wingdings 3</vt:lpstr>
      <vt:lpstr>Origen</vt:lpstr>
      <vt:lpstr>MINERIA DE DATOS</vt:lpstr>
      <vt:lpstr>CONCEPTO MINERIA DE DATOS</vt:lpstr>
      <vt:lpstr>INTRODUCCIÓN</vt:lpstr>
      <vt:lpstr>PROCESO DEL KDD</vt:lpstr>
      <vt:lpstr>Técnicas de minería de datos</vt:lpstr>
      <vt:lpstr>Clustering</vt:lpstr>
      <vt:lpstr>Presentación de PowerPoint</vt:lpstr>
      <vt:lpstr>HERRAMIENTAS PARA MINERIA DE DATOS</vt:lpstr>
      <vt:lpstr>BASE DE DATOS ADVENTURE WORK2012</vt:lpstr>
      <vt:lpstr>Crear Proyecto</vt:lpstr>
      <vt:lpstr>Agregamos el origen de datos</vt:lpstr>
      <vt:lpstr>Vista de origen de datos</vt:lpstr>
      <vt:lpstr>TABLA Y VISTA</vt:lpstr>
      <vt:lpstr>ESTRUCTURA DE MINERIA DE DATOS</vt:lpstr>
      <vt:lpstr>SELECCIONAR LO QUE SE DESEA PREDECIR</vt:lpstr>
      <vt:lpstr>ARBOL DE DECISIÓN</vt:lpstr>
      <vt:lpstr>CLUSTERING</vt:lpstr>
      <vt:lpstr>Importancia de la Data Mining </vt:lpstr>
      <vt:lpstr>TAREA DE LA MINERÍA DE DATOS </vt:lpstr>
      <vt:lpstr>Presentación de PowerPoint</vt:lpstr>
      <vt:lpstr>Presentación de PowerPoint</vt:lpstr>
      <vt:lpstr>ETAPAS DE LA MINERÍA DE DATOS</vt:lpstr>
      <vt:lpstr>Herramientas de Software </vt:lpstr>
      <vt:lpstr>RapidMiner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GP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MINERIA DE DATOS</dc:title>
  <dc:creator>Jaime</dc:creator>
  <cp:lastModifiedBy>ALUMNO</cp:lastModifiedBy>
  <cp:revision>29</cp:revision>
  <dcterms:created xsi:type="dcterms:W3CDTF">2017-11-27T20:10:58Z</dcterms:created>
  <dcterms:modified xsi:type="dcterms:W3CDTF">2017-12-20T01:40:08Z</dcterms:modified>
</cp:coreProperties>
</file>